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62" r:id="rId4"/>
    <p:sldId id="263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E47B5-D574-4A27-96CC-066747F7EA9D}" v="7" dt="2023-04-04T20:37:56.178"/>
    <p1510:client id="{6272DF64-705D-F93A-7BC6-3C6ED08F09F6}" v="53" dt="2023-04-04T20:50:59.100"/>
    <p1510:client id="{CE315BA8-D3EC-A4F6-0FB1-B3FE6080FF8A}" v="66" dt="2023-04-04T21:08:51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89B4B-59FF-4279-8175-DEFBE4D996AF}" type="datetimeFigureOut">
              <a:t>5.4.2023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82787-209C-4D64-9F54-E615760BA8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9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4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/>
              <a:t>Yksilöllinen hoitoväli!</a:t>
            </a:r>
          </a:p>
          <a:p>
            <a:pPr marL="171450" indent="-171450">
              <a:buFontTx/>
              <a:buChar char="-"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Bakteerisairaus, jota ei esiinny ilman </a:t>
            </a:r>
            <a:r>
              <a:rPr lang="fi-FI" sz="1200" err="1"/>
              <a:t>kariogeenisia</a:t>
            </a:r>
            <a:r>
              <a:rPr lang="fi-FI" sz="1200"/>
              <a:t> bakteereja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Pahin </a:t>
            </a:r>
            <a:r>
              <a:rPr lang="fi-FI" sz="1200" err="1"/>
              <a:t>kariogeeninen</a:t>
            </a:r>
            <a:r>
              <a:rPr lang="fi-FI" sz="1200"/>
              <a:t> bakteeri on </a:t>
            </a:r>
            <a:r>
              <a:rPr lang="fi-FI" sz="1200" i="1" err="1"/>
              <a:t>Str</a:t>
            </a:r>
            <a:r>
              <a:rPr lang="fi-FI" sz="1200" i="1"/>
              <a:t>. </a:t>
            </a:r>
            <a:r>
              <a:rPr lang="fi-FI" sz="1200" i="1" err="1"/>
              <a:t>Mutans</a:t>
            </a:r>
            <a:r>
              <a:rPr lang="fi-FI" sz="1200" i="1"/>
              <a:t> </a:t>
            </a:r>
            <a:endParaRPr lang="fi-FI" sz="1200"/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Lapsi on herkimmillään kariestartunnalle ensimmäisen hampaan puhkeamisesta n 3-vuoden ikään saakka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Muut suun bakteerit voivat tarttua myös hampaattomaan suuhun esim. </a:t>
            </a:r>
            <a:r>
              <a:rPr lang="fi-FI" sz="1200" err="1"/>
              <a:t>parodontopatogeenit</a:t>
            </a:r>
            <a:endParaRPr lang="fi-FI" sz="1200"/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Karieksen tarttuminen kouluiässä tai myöhemmin on vaikeaa, koska tuolloin suussa on vakiintunut bakteerifloora, jota SM ei pysty muuttamaan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0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Terveellinen ruokavalio sisältää riittävästi</a:t>
            </a:r>
          </a:p>
          <a:p>
            <a:pPr marL="540000" lvl="1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Kalsiumia</a:t>
            </a:r>
          </a:p>
          <a:p>
            <a:pPr marL="540000" lvl="1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Vitamiineja</a:t>
            </a:r>
          </a:p>
          <a:p>
            <a:pPr marL="540000" lvl="1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Hivenaineita</a:t>
            </a:r>
          </a:p>
          <a:p>
            <a:pPr marL="540000" lvl="1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Energiaa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Pureskelu on hampaille tärkeää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Säännölliset ruokailuajat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Janojuomana vesi, mehut ja limsat ruuan kanssa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Eroosion ja karieksen ehkäisemiseksi EI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r>
              <a:rPr lang="fi-FI" sz="2000"/>
              <a:t>Mehuja ja makeutettuja vellejä nukkumaan mennessä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r>
              <a:rPr lang="fi-FI" sz="2000"/>
              <a:t>Sokeria vauvan / lapsen ruokaan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r>
              <a:rPr lang="fi-FI" sz="2000"/>
              <a:t>Makeisia ennen fluoritahnan käytön aloittamista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3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Ksylitoli ehkäisee hampaiden reikiintymistä ja katkaisee happohyökkäyksen</a:t>
            </a:r>
          </a:p>
          <a:p>
            <a:pPr eaLnBrk="1" hangingPunct="1"/>
            <a:r>
              <a:rPr lang="fi-FI"/>
              <a:t>Vähentää plakin määrää </a:t>
            </a:r>
            <a:r>
              <a:rPr lang="fi-FI" sz="1100"/>
              <a:t>(Äiti –Lapsi tutkimus, Turku / Ylivieska 1996 - 2000) </a:t>
            </a:r>
          </a:p>
          <a:p>
            <a:pPr eaLnBrk="1" hangingPunct="1"/>
            <a:r>
              <a:rPr lang="fi-FI"/>
              <a:t>Pastillit yhtä tehokkaita kuin purukumi </a:t>
            </a:r>
            <a:r>
              <a:rPr lang="fi-FI" sz="1100"/>
              <a:t>(Eestin ksylitoli-tutkimus 1994 - 2000)</a:t>
            </a:r>
          </a:p>
          <a:p>
            <a:pPr eaLnBrk="1" hangingPunct="1"/>
            <a:r>
              <a:rPr lang="fi-FI"/>
              <a:t>Estää karieksen tarttumista äidistä lapseen</a:t>
            </a:r>
          </a:p>
          <a:p>
            <a:pPr eaLnBrk="1" hangingPunct="1"/>
            <a:r>
              <a:rPr lang="fi-FI"/>
              <a:t>Vähentää lasten korvatulehduksia </a:t>
            </a:r>
            <a:r>
              <a:rPr lang="fi-FI" sz="1100"/>
              <a:t>(Äiti-lapsi tutkimus, Turku / Ylivieska 1996 - 2000)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2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2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659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">
            <a:extLst>
              <a:ext uri="{FF2B5EF4-FFF2-40B4-BE49-F238E27FC236}">
                <a16:creationId xmlns:a16="http://schemas.microsoft.com/office/drawing/2014/main" id="{20F93718-E2D1-467E-8607-9EA83E226B7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4" name="Graafi">
            <a:extLst>
              <a:ext uri="{FF2B5EF4-FFF2-40B4-BE49-F238E27FC236}">
                <a16:creationId xmlns:a16="http://schemas.microsoft.com/office/drawing/2014/main" id="{7728E02F-009A-4F53-9C18-3911DBDF1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8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2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2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1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2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9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1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8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8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3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0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5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7580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3994" r:id="rId12"/>
    <p:sldLayoutId id="2147483988" r:id="rId13"/>
    <p:sldLayoutId id="2147483969" r:id="rId14"/>
    <p:sldLayoutId id="2147483948" r:id="rId15"/>
    <p:sldLayoutId id="2147483931" r:id="rId16"/>
    <p:sldLayoutId id="2147483665" r:id="rId17"/>
    <p:sldLayoutId id="2147483907" r:id="rId18"/>
    <p:sldLayoutId id="2147483882" r:id="rId19"/>
    <p:sldLayoutId id="2147483666" r:id="rId20"/>
    <p:sldLayoutId id="2147483858" r:id="rId21"/>
    <p:sldLayoutId id="2147483773" r:id="rId22"/>
    <p:sldLayoutId id="2147483670" r:id="rId23"/>
    <p:sldLayoutId id="2147483730" r:id="rId24"/>
    <p:sldLayoutId id="2147483709" r:id="rId25"/>
    <p:sldLayoutId id="2147483688" r:id="rId26"/>
    <p:sldLayoutId id="2147483662" r:id="rId27"/>
    <p:sldLayoutId id="2147483672" r:id="rId28"/>
    <p:sldLayoutId id="2147484021" r:id="rId29"/>
    <p:sldLayoutId id="2147484022" r:id="rId30"/>
    <p:sldLayoutId id="2147484023" r:id="rId31"/>
    <p:sldLayoutId id="2147484024" r:id="rId32"/>
    <p:sldLayoutId id="2147484025" r:id="rId33"/>
    <p:sldLayoutId id="2147484026" r:id="rId34"/>
    <p:sldLayoutId id="2147484029" r:id="rId35"/>
    <p:sldLayoutId id="214748403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/>
              <a:t>Munvård</a:t>
            </a:r>
            <a:r>
              <a:rPr lang="fi-FI" dirty="0"/>
              <a:t> för en </a:t>
            </a:r>
            <a:r>
              <a:rPr lang="fi-FI" dirty="0" err="1"/>
              <a:t>familj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väntar</a:t>
            </a:r>
            <a:r>
              <a:rPr lang="fi-FI" dirty="0"/>
              <a:t> </a:t>
            </a:r>
            <a:r>
              <a:rPr lang="fi-FI" dirty="0" err="1"/>
              <a:t>barn</a:t>
            </a:r>
            <a:endParaRPr lang="fi-FI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837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9" name="Picture 4" descr="puhkeaminen.bmp"/>
          <p:cNvPicPr>
            <a:picLocks noChangeAspect="1"/>
          </p:cNvPicPr>
          <p:nvPr/>
        </p:nvPicPr>
        <p:blipFill>
          <a:blip r:embed="rId2" cstate="print"/>
          <a:srcRect b="1888"/>
          <a:stretch>
            <a:fillRect/>
          </a:stretch>
        </p:blipFill>
        <p:spPr bwMode="auto">
          <a:xfrm>
            <a:off x="3590825" y="943650"/>
            <a:ext cx="8278087" cy="5258858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31147" y="877917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 err="1"/>
              <a:t>Utvecklingen</a:t>
            </a:r>
            <a:r>
              <a:rPr lang="fi-FI" sz="4800" dirty="0"/>
              <a:t> av </a:t>
            </a:r>
            <a:r>
              <a:rPr lang="fi-FI" sz="4800" dirty="0" err="1"/>
              <a:t>babytänder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889F7FA-5F22-B012-FBD4-DF63C81777D2}"/>
              </a:ext>
            </a:extLst>
          </p:cNvPr>
          <p:cNvSpPr txBox="1"/>
          <p:nvPr/>
        </p:nvSpPr>
        <p:spPr>
          <a:xfrm>
            <a:off x="3732857" y="1026201"/>
            <a:ext cx="4068660" cy="1719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i-FI" dirty="0" err="1"/>
              <a:t>Överkäke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sz="1200" dirty="0" err="1"/>
              <a:t>Första</a:t>
            </a:r>
            <a:r>
              <a:rPr lang="fi-FI" sz="1200" dirty="0"/>
              <a:t> </a:t>
            </a:r>
            <a:r>
              <a:rPr lang="fi-FI" sz="1200" dirty="0" err="1"/>
              <a:t>framtänderna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7-12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  <a:p>
            <a:pPr>
              <a:lnSpc>
                <a:spcPct val="150000"/>
              </a:lnSpc>
            </a:pPr>
            <a:r>
              <a:rPr lang="fi-FI" sz="1200" dirty="0" err="1"/>
              <a:t>Andra</a:t>
            </a:r>
            <a:r>
              <a:rPr lang="fi-FI" sz="1200" dirty="0"/>
              <a:t> </a:t>
            </a:r>
            <a:r>
              <a:rPr lang="fi-FI" sz="1200" dirty="0" err="1"/>
              <a:t>framtänderna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7 - 15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  <a:p>
            <a:pPr>
              <a:lnSpc>
                <a:spcPct val="150000"/>
              </a:lnSpc>
            </a:pPr>
            <a:r>
              <a:rPr lang="fi-FI" sz="1200" dirty="0" err="1"/>
              <a:t>Hörntaönderna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14 - 23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  <a:p>
            <a:pPr>
              <a:lnSpc>
                <a:spcPct val="150000"/>
              </a:lnSpc>
            </a:pPr>
            <a:r>
              <a:rPr lang="fi-FI" sz="1200" dirty="0" err="1"/>
              <a:t>Första</a:t>
            </a:r>
            <a:r>
              <a:rPr lang="fi-FI" sz="1200" dirty="0"/>
              <a:t> </a:t>
            </a:r>
            <a:r>
              <a:rPr lang="fi-FI" sz="1200" dirty="0" err="1"/>
              <a:t>molarerna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12 - 18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  <a:p>
            <a:pPr>
              <a:lnSpc>
                <a:spcPct val="150000"/>
              </a:lnSpc>
            </a:pPr>
            <a:r>
              <a:rPr lang="fi-FI" sz="1200" dirty="0" err="1"/>
              <a:t>Andra</a:t>
            </a:r>
            <a:r>
              <a:rPr lang="fi-FI" sz="1200" dirty="0"/>
              <a:t> </a:t>
            </a:r>
            <a:r>
              <a:rPr lang="fi-FI" sz="1200" dirty="0" err="1"/>
              <a:t>molarerna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26 - 34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5BF0F73-D759-881A-1951-48116D0970DF}"/>
              </a:ext>
            </a:extLst>
          </p:cNvPr>
          <p:cNvSpPr txBox="1"/>
          <p:nvPr/>
        </p:nvSpPr>
        <p:spPr>
          <a:xfrm>
            <a:off x="3481656" y="4548411"/>
            <a:ext cx="4068660" cy="1719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i-FI" dirty="0" err="1"/>
              <a:t>Nedrekäke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sz="1200" dirty="0" err="1"/>
              <a:t>Andra</a:t>
            </a:r>
            <a:r>
              <a:rPr lang="fi-FI" sz="1200" dirty="0"/>
              <a:t> </a:t>
            </a:r>
            <a:r>
              <a:rPr lang="fi-FI" sz="1200" dirty="0" err="1"/>
              <a:t>molarerna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20 - 33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  <a:p>
            <a:pPr>
              <a:lnSpc>
                <a:spcPct val="150000"/>
              </a:lnSpc>
            </a:pPr>
            <a:r>
              <a:rPr lang="fi-FI" sz="1200" dirty="0" err="1"/>
              <a:t>Första</a:t>
            </a:r>
            <a:r>
              <a:rPr lang="fi-FI" sz="1200" dirty="0"/>
              <a:t> </a:t>
            </a:r>
            <a:r>
              <a:rPr lang="fi-FI" sz="1200" dirty="0" err="1"/>
              <a:t>molarerna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12 - 18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  <a:p>
            <a:pPr>
              <a:lnSpc>
                <a:spcPct val="150000"/>
              </a:lnSpc>
            </a:pPr>
            <a:r>
              <a:rPr lang="fi-FI" sz="1200" dirty="0" err="1"/>
              <a:t>Hörntaönderna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14 - 24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  <a:p>
            <a:pPr>
              <a:lnSpc>
                <a:spcPct val="150000"/>
              </a:lnSpc>
            </a:pPr>
            <a:r>
              <a:rPr lang="fi-FI" sz="1200" dirty="0" err="1"/>
              <a:t>Andra</a:t>
            </a:r>
            <a:r>
              <a:rPr lang="fi-FI" sz="1200" dirty="0"/>
              <a:t> </a:t>
            </a:r>
            <a:r>
              <a:rPr lang="fi-FI" sz="1200" dirty="0" err="1"/>
              <a:t>framtänderna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8 - 16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  <a:p>
            <a:pPr>
              <a:lnSpc>
                <a:spcPct val="150000"/>
              </a:lnSpc>
            </a:pPr>
            <a:r>
              <a:rPr lang="fi-FI" sz="1200" dirty="0" err="1"/>
              <a:t>Första</a:t>
            </a:r>
            <a:r>
              <a:rPr lang="fi-FI" sz="1200" dirty="0"/>
              <a:t> </a:t>
            </a:r>
            <a:r>
              <a:rPr lang="fi-FI" sz="1200" dirty="0" err="1"/>
              <a:t>framtänderna</a:t>
            </a:r>
            <a:r>
              <a:rPr lang="fi-FI" sz="1200" dirty="0"/>
              <a:t> </a:t>
            </a:r>
            <a:r>
              <a:rPr lang="fi-FI" sz="1200" dirty="0" err="1"/>
              <a:t>vid</a:t>
            </a:r>
            <a:r>
              <a:rPr lang="fi-FI" sz="1200" dirty="0"/>
              <a:t> 4-10 </a:t>
            </a:r>
            <a:r>
              <a:rPr lang="fi-FI" sz="1200" dirty="0" err="1"/>
              <a:t>mån</a:t>
            </a:r>
            <a:r>
              <a:rPr lang="fi-FI" sz="1200" dirty="0"/>
              <a:t>. </a:t>
            </a:r>
            <a:r>
              <a:rPr lang="fi-FI" sz="1200" dirty="0" err="1"/>
              <a:t>ålder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63015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22073"/>
            <a:ext cx="5291666" cy="5013853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256865" y="1065496"/>
            <a:ext cx="5291667" cy="4727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EF2D8-5780-0C87-4994-36E346EF8D87}"/>
              </a:ext>
            </a:extLst>
          </p:cNvPr>
          <p:cNvSpPr txBox="1"/>
          <p:nvPr/>
        </p:nvSpPr>
        <p:spPr>
          <a:xfrm>
            <a:off x="4146826" y="69021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Lindring</a:t>
            </a:r>
            <a:r>
              <a:rPr lang="en-US" dirty="0"/>
              <a:t> för </a:t>
            </a:r>
            <a:r>
              <a:rPr lang="en-US" dirty="0" err="1"/>
              <a:t>utbrytande</a:t>
            </a:r>
            <a:r>
              <a:rPr lang="en-US" dirty="0"/>
              <a:t> </a:t>
            </a:r>
            <a:r>
              <a:rPr lang="en-US" dirty="0" err="1"/>
              <a:t>tänder</a:t>
            </a:r>
          </a:p>
        </p:txBody>
      </p:sp>
    </p:spTree>
    <p:extLst>
      <p:ext uri="{BB962C8B-B14F-4D97-AF65-F5344CB8AC3E}">
        <p14:creationId xmlns:p14="http://schemas.microsoft.com/office/powerpoint/2010/main" val="20522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4" name="Rectangle 31753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9" name="Picture 5" descr="IMG_33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r="28254" b="-1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Content Placeholder 4" descr="IMG_3305.JPG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r="1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/>
          <a:srcRect l="2059" r="1560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1756" name="Freeform: Shape 31755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758" name="Freeform: Shape 31757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/>
              <a:t>Bettets</a:t>
            </a:r>
            <a:r>
              <a:rPr lang="en-US" sz="2800" dirty="0"/>
              <a:t> </a:t>
            </a:r>
            <a:r>
              <a:rPr lang="en-US" sz="2800" dirty="0" err="1"/>
              <a:t>utveckling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60" name="Rectangle 3175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62" name="Rectangle 3176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23370" y="2297176"/>
            <a:ext cx="2834640" cy="45608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En </a:t>
            </a:r>
            <a:r>
              <a:rPr lang="en-US" sz="2400" dirty="0" err="1">
                <a:solidFill>
                  <a:schemeClr val="tx1"/>
                </a:solidFill>
              </a:rPr>
              <a:t>napp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nappflaska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orsakar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ett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öppet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bett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på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mjölktänderna</a:t>
            </a:r>
            <a:r>
              <a:rPr lang="en-US" sz="2400" dirty="0">
                <a:solidFill>
                  <a:schemeClr val="tx1"/>
                </a:solidFill>
              </a:rPr>
              <a:t> om </a:t>
            </a:r>
            <a:r>
              <a:rPr lang="en-US" sz="2400" dirty="0" err="1">
                <a:solidFill>
                  <a:schemeClr val="tx1"/>
                </a:solidFill>
              </a:rPr>
              <a:t>användningen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ät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långvarig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Tumsugning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efekt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0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1047624" y="398038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Fluor</a:t>
            </a:r>
          </a:p>
        </p:txBody>
      </p:sp>
      <p:cxnSp>
        <p:nvCxnSpPr>
          <p:cNvPr id="29704" name="Straight Connector 29703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2524860"/>
          </a:xfrm>
          <a:prstGeom prst="rect">
            <a:avLst/>
          </a:prstGeom>
        </p:spPr>
      </p:pic>
      <p:sp>
        <p:nvSpPr>
          <p:cNvPr id="29699" name="Content Placeholder 8"/>
          <p:cNvSpPr>
            <a:spLocks noGrp="1"/>
          </p:cNvSpPr>
          <p:nvPr>
            <p:ph idx="10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Fluor reparerar begynnande glimmerskador tillsammans med saliv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Fluor i kariesområdet i kombination med </a:t>
            </a:r>
            <a:r>
              <a:rPr lang="sv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xylitol</a:t>
            </a: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försämrar metabolismen av kariesbakterier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är en bra idé att mäta fluorhalten i grundvattnet om familjen har en egen borrad brunn (användningen av fluorpasta rekommenderas inte för barn under 6 år om fluorhalten i vattnet har en kapacitet på mer än 1,5 mg/l)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070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40560"/>
              </p:ext>
            </p:extLst>
          </p:nvPr>
        </p:nvGraphicFramePr>
        <p:xfrm>
          <a:off x="615602" y="1094695"/>
          <a:ext cx="11033058" cy="4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6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189">
                <a:tc>
                  <a:txBody>
                    <a:bodyPr/>
                    <a:lstStyle/>
                    <a:p>
                      <a:r>
                        <a:rPr lang="fi-FI" sz="1000" dirty="0" err="1"/>
                        <a:t>Åldersgrupper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 err="1"/>
                        <a:t>Antal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borstningar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om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dagen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 err="1"/>
                        <a:t>Mängden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tandkräm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 err="1"/>
                        <a:t>Mängden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fluor</a:t>
                      </a:r>
                      <a:r>
                        <a:rPr lang="fi-FI" sz="1000" dirty="0"/>
                        <a:t>.</a:t>
                      </a:r>
                      <a:r>
                        <a:rPr lang="fi-FI" sz="1000" baseline="0" dirty="0"/>
                        <a:t> (ppm)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525">
                <a:tc>
                  <a:txBody>
                    <a:bodyPr/>
                    <a:lstStyle/>
                    <a:p>
                      <a:r>
                        <a:rPr lang="fi-FI" sz="1000" dirty="0" err="1"/>
                        <a:t>Under</a:t>
                      </a:r>
                      <a:r>
                        <a:rPr lang="fi-FI" sz="1000" dirty="0"/>
                        <a:t> 3 </a:t>
                      </a:r>
                      <a:r>
                        <a:rPr lang="fi-FI" sz="1000" dirty="0" err="1"/>
                        <a:t>år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gamla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2 </a:t>
                      </a:r>
                      <a:r>
                        <a:rPr lang="fi-FI" sz="1000" dirty="0" err="1"/>
                        <a:t>gånger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om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dagen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 err="1"/>
                        <a:t>Väldigt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liten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mängd</a:t>
                      </a:r>
                      <a:r>
                        <a:rPr lang="fi-FI" sz="1000" dirty="0"/>
                        <a:t>.</a:t>
                      </a:r>
                      <a:r>
                        <a:rPr lang="fi-FI" sz="1000" baseline="0" dirty="0"/>
                        <a:t> </a:t>
                      </a:r>
                      <a:r>
                        <a:rPr lang="fi-FI" sz="1000" baseline="0" dirty="0" err="1"/>
                        <a:t>Tandkrämen</a:t>
                      </a:r>
                      <a:r>
                        <a:rPr lang="fi-FI" sz="1000" baseline="0" dirty="0"/>
                        <a:t> </a:t>
                      </a:r>
                      <a:r>
                        <a:rPr lang="fi-FI" sz="1000" baseline="0" dirty="0" err="1"/>
                        <a:t>används</a:t>
                      </a:r>
                      <a:r>
                        <a:rPr lang="fi-FI" sz="1000" baseline="0" dirty="0"/>
                        <a:t> </a:t>
                      </a:r>
                      <a:r>
                        <a:rPr lang="fi-FI" sz="1000" baseline="0" dirty="0" err="1"/>
                        <a:t>endast</a:t>
                      </a:r>
                      <a:r>
                        <a:rPr lang="fi-FI" sz="1000" baseline="0" dirty="0"/>
                        <a:t> en </a:t>
                      </a:r>
                      <a:r>
                        <a:rPr lang="fi-FI" sz="1000" baseline="0" dirty="0" err="1"/>
                        <a:t>gång</a:t>
                      </a:r>
                      <a:r>
                        <a:rPr lang="fi-FI" sz="1000" baseline="0" dirty="0"/>
                        <a:t> </a:t>
                      </a:r>
                      <a:r>
                        <a:rPr lang="fi-FI" sz="1000" baseline="0" dirty="0" err="1"/>
                        <a:t>om</a:t>
                      </a:r>
                      <a:r>
                        <a:rPr lang="fi-FI" sz="1000" baseline="0" dirty="0"/>
                        <a:t> </a:t>
                      </a:r>
                      <a:r>
                        <a:rPr lang="fi-FI" sz="1000" baseline="0" dirty="0" err="1"/>
                        <a:t>dagen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1000-1100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780">
                <a:tc>
                  <a:txBody>
                    <a:bodyPr/>
                    <a:lstStyle/>
                    <a:p>
                      <a:r>
                        <a:rPr lang="fi-FI" sz="1000" dirty="0"/>
                        <a:t>3-5 </a:t>
                      </a:r>
                      <a:r>
                        <a:rPr lang="fi-FI" sz="1000" dirty="0" err="1"/>
                        <a:t>år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gamla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2 </a:t>
                      </a:r>
                      <a:r>
                        <a:rPr lang="fi-FI" sz="1000" dirty="0" err="1"/>
                        <a:t>gånger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om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dagen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En </a:t>
                      </a:r>
                      <a:r>
                        <a:rPr lang="fi-FI" sz="1000" dirty="0" err="1"/>
                        <a:t>mängd</a:t>
                      </a:r>
                      <a:r>
                        <a:rPr lang="fi-FI" sz="1000" dirty="0"/>
                        <a:t> i </a:t>
                      </a:r>
                      <a:r>
                        <a:rPr lang="fi-FI" sz="1000" dirty="0" err="1"/>
                        <a:t>storlek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med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barnets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lillfinger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nagel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1000-1100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026">
                <a:tc>
                  <a:txBody>
                    <a:bodyPr/>
                    <a:lstStyle/>
                    <a:p>
                      <a:r>
                        <a:rPr lang="fi-FI" sz="1000" dirty="0" err="1"/>
                        <a:t>Minst</a:t>
                      </a:r>
                      <a:r>
                        <a:rPr lang="fi-FI" sz="1000" dirty="0"/>
                        <a:t> 6 </a:t>
                      </a:r>
                      <a:r>
                        <a:rPr lang="fi-FI" sz="1000" dirty="0" err="1"/>
                        <a:t>år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gamla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2 </a:t>
                      </a:r>
                      <a:r>
                        <a:rPr lang="fi-FI" sz="1000" dirty="0" err="1"/>
                        <a:t>gånger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om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dagen</a:t>
                      </a:r>
                      <a:endParaRPr lang="fi-FI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0,5-2cm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1450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810" y="1717959"/>
            <a:ext cx="2129114" cy="145773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62" y="2991778"/>
            <a:ext cx="2129114" cy="161436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762" y="4330279"/>
            <a:ext cx="2122155" cy="1433026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19979" y="5809455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Bilder</a:t>
            </a:r>
            <a:r>
              <a:rPr lang="fi-FI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: Suomalainen lääkäriseura Duodecim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4A1A8E-D415-75F1-1194-D495DC150BB2}"/>
              </a:ext>
            </a:extLst>
          </p:cNvPr>
          <p:cNvSpPr txBox="1">
            <a:spLocks/>
          </p:cNvSpPr>
          <p:nvPr/>
        </p:nvSpPr>
        <p:spPr>
          <a:xfrm>
            <a:off x="1199874" y="291343"/>
            <a:ext cx="106045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0" dirty="0">
                <a:latin typeface="Calibri" panose="020F0502020204030204"/>
                <a:cs typeface="Arial" charset="0"/>
              </a:rPr>
              <a:t>FLUORTANDKRÄMENS ”KÄYPÄ HOITO –SUOSITUS”</a:t>
            </a:r>
          </a:p>
        </p:txBody>
      </p:sp>
    </p:spTree>
    <p:extLst>
      <p:ext uri="{BB962C8B-B14F-4D97-AF65-F5344CB8AC3E}">
        <p14:creationId xmlns:p14="http://schemas.microsoft.com/office/powerpoint/2010/main" val="52723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/>
              <a:t>Barnets</a:t>
            </a:r>
            <a:r>
              <a:rPr lang="en-US" sz="3600" dirty="0"/>
              <a:t> </a:t>
            </a:r>
            <a:r>
              <a:rPr lang="en-US" sz="3600" dirty="0" err="1"/>
              <a:t>munvård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61" y="375320"/>
            <a:ext cx="3848658" cy="3848658"/>
          </a:xfrm>
          <a:prstGeom prst="rect">
            <a:avLst/>
          </a:prstGeom>
        </p:spPr>
      </p:pic>
      <p:cxnSp>
        <p:nvCxnSpPr>
          <p:cNvPr id="32778" name="Straight Connector 32777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Content Placeholder 4" descr="IMG_3311.JPG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56" y="375320"/>
            <a:ext cx="2483313" cy="1657612"/>
          </a:xfrm>
          <a:prstGeom prst="rect">
            <a:avLst/>
          </a:prstGeom>
        </p:spPr>
      </p:pic>
      <p:cxnSp>
        <p:nvCxnSpPr>
          <p:cNvPr id="32780" name="Straight Connector 32779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111" y="2424609"/>
            <a:ext cx="1799367" cy="1799367"/>
          </a:xfrm>
          <a:prstGeom prst="rect">
            <a:avLst/>
          </a:prstGeom>
        </p:spPr>
      </p:pic>
      <p:cxnSp>
        <p:nvCxnSpPr>
          <p:cNvPr id="32782" name="Straight Connector 32781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Content Placeholder 4" descr="IMG_332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7" r="31721"/>
          <a:stretch>
            <a:fillRect/>
          </a:stretch>
        </p:blipFill>
        <p:spPr bwMode="auto">
          <a:xfrm>
            <a:off x="580317" y="4911833"/>
            <a:ext cx="1865637" cy="14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282" y="4911833"/>
            <a:ext cx="2177479" cy="1448024"/>
          </a:xfrm>
          <a:prstGeom prst="rect">
            <a:avLst/>
          </a:prstGeom>
        </p:spPr>
      </p:pic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017254" y="2032933"/>
            <a:ext cx="3336546" cy="384791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Börja borsta tänderna så snart de första mjölktänderna bryter ut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Borsta tänderna 2 gånger om dagen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Användningen av fluorpasta för barn börjas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genast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Tandborsten skall vara liten, mjuk och ha ett runt borsthuvud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Mjölktänder kan också få hål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070">
              <a:lnSpc>
                <a:spcPct val="90000"/>
              </a:lnSpc>
            </a:pPr>
            <a:endParaRPr lang="en-US" sz="1700" b="1" dirty="0">
              <a:solidFill>
                <a:schemeClr val="tx1"/>
              </a:solidFill>
            </a:endParaRPr>
          </a:p>
        </p:txBody>
      </p:sp>
      <p:cxnSp>
        <p:nvCxnSpPr>
          <p:cNvPr id="32784" name="Straight Connector 32783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4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/>
              <a:t>Tack</a:t>
            </a:r>
            <a:r>
              <a:rPr lang="fi-FI" dirty="0"/>
              <a:t>!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i-FI" dirty="0"/>
              <a:t>	</a:t>
            </a:r>
            <a:r>
              <a:rPr lang="sv-FI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sv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ycka till </a:t>
            </a:r>
            <a:r>
              <a:rPr lang="sv-FI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</a:t>
            </a:r>
            <a:r>
              <a:rPr lang="sv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blivande föräldrar från  munvårds personalen!</a:t>
            </a:r>
            <a:endParaRPr lang="fi-FI" sz="4000" dirty="0"/>
          </a:p>
        </p:txBody>
      </p:sp>
      <p:pic>
        <p:nvPicPr>
          <p:cNvPr id="36868" name="Content Placeholder 4" descr="IMG_3318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80" y="2431042"/>
            <a:ext cx="3956858" cy="2635135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94F48F7-CB05-B5E3-C249-2E0FA6CA7EA4}"/>
              </a:ext>
            </a:extLst>
          </p:cNvPr>
          <p:cNvSpPr txBox="1"/>
          <p:nvPr/>
        </p:nvSpPr>
        <p:spPr>
          <a:xfrm>
            <a:off x="9575514" y="4850733"/>
            <a:ext cx="1562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Kuva, Mari Heinonen</a:t>
            </a:r>
          </a:p>
        </p:txBody>
      </p:sp>
    </p:spTree>
    <p:extLst>
      <p:ext uri="{BB962C8B-B14F-4D97-AF65-F5344CB8AC3E}">
        <p14:creationId xmlns:p14="http://schemas.microsoft.com/office/powerpoint/2010/main" val="97730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Föräldrarnas</a:t>
            </a:r>
            <a:r>
              <a:rPr lang="en-US" dirty="0"/>
              <a:t> </a:t>
            </a:r>
            <a:r>
              <a:rPr lang="en-US" dirty="0" err="1"/>
              <a:t>munvård</a:t>
            </a:r>
            <a:endParaRPr lang="en-US" dirty="0"/>
          </a:p>
        </p:txBody>
      </p:sp>
      <p:sp>
        <p:nvSpPr>
          <p:cNvPr id="4099" name="Content Placeholder 8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är bra att föräldrarna får sin egen mun och tandvård kontrollerad före barnets födsel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är också bra för morföräldrarna att ta hand om sin tandvård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3731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104" name="Straight Connector 410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A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1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Föräldrarnas</a:t>
            </a:r>
            <a:r>
              <a:rPr lang="en-US" dirty="0"/>
              <a:t> </a:t>
            </a:r>
            <a:r>
              <a:rPr lang="en-US" dirty="0" err="1"/>
              <a:t>munhygien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668" name="Oval 1548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 descr="Kuva, joka sisältää kohteen hampaat, hammasharja, suu, harjaaminen&#10;&#10;Kuvaus luotu automaattisesti">
            <a:extLst>
              <a:ext uri="{FF2B5EF4-FFF2-40B4-BE49-F238E27FC236}">
                <a16:creationId xmlns:a16="http://schemas.microsoft.com/office/drawing/2014/main" id="{64DBB2EB-2C4A-6ECC-5B04-A141D1F4E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21195" b="4"/>
          <a:stretch/>
        </p:blipFill>
        <p:spPr>
          <a:xfrm>
            <a:off x="5425440" y="0"/>
            <a:ext cx="2441272" cy="2291137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Tänderna borstas 2 gånger om dagen med en mjuk borste och med fluortandkräm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Tandmellanrummen rengörs på kvällarna med tandtråd, -pinnar eller -borstar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669" name="Freeform: Shape 1548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70" name="Oval 1548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Kuva, joka sisältää kohteen henkilö, sisä, sulje&#10;&#10;Kuvaus luotu automaattisesti">
            <a:extLst>
              <a:ext uri="{FF2B5EF4-FFF2-40B4-BE49-F238E27FC236}">
                <a16:creationId xmlns:a16="http://schemas.microsoft.com/office/drawing/2014/main" id="{2DC4558B-AD48-AC6E-8223-4304266EE37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r="9824" b="-3"/>
          <a:stretch/>
        </p:blipFill>
        <p:spPr bwMode="auto"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02DB0E84-9DDE-5DAD-648A-A3E141364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r="-2" b="-2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71" name="Freeform: Shape 1549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Kuva, joka sisältää kohteen hampaat, henkilö, hammasharja, harjaaminen&#10;&#10;Kuvaus luotu automaattisesti">
            <a:extLst>
              <a:ext uri="{FF2B5EF4-FFF2-40B4-BE49-F238E27FC236}">
                <a16:creationId xmlns:a16="http://schemas.microsoft.com/office/drawing/2014/main" id="{A9DA4291-FAF8-94F5-5752-5BEB52192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r="7066" b="-2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26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058" y="605105"/>
            <a:ext cx="2068334" cy="1903375"/>
          </a:xfrm>
          <a:prstGeom prst="rect">
            <a:avLst/>
          </a:prstGeom>
        </p:spPr>
      </p:pic>
      <p:sp>
        <p:nvSpPr>
          <p:cNvPr id="35850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5595864" y="1039906"/>
            <a:ext cx="4507403" cy="2988787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Clr>
                <a:schemeClr val="accent5"/>
              </a:buClr>
              <a:buNone/>
              <a:defRPr/>
            </a:pPr>
            <a:endParaRPr lang="fi-FI" sz="2000" dirty="0"/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Hål är inte ärftliga</a:t>
            </a:r>
            <a:endParaRPr lang="fi-FI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Bakterier som orsakar hål </a:t>
            </a:r>
            <a:r>
              <a:rPr lang="sv-FI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överförs</a:t>
            </a:r>
            <a:r>
              <a:rPr lang="sv-FI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genom saliv</a:t>
            </a:r>
            <a:endParaRPr lang="fi-FI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Ofta erhålls infektionen i tidig barndom från föräldrar eller från sjuksköterskan</a:t>
            </a:r>
            <a:endParaRPr lang="fi-FI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FI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barn är särskilt mottagligt för infektion under 3 års åldern</a:t>
            </a:r>
            <a:endParaRPr lang="fi-FI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>
                <a:schemeClr val="accent5"/>
              </a:buClr>
              <a:buNone/>
              <a:defRPr/>
            </a:pPr>
            <a:endParaRPr lang="fi-FI" sz="20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/>
          <a:srcRect l="48664"/>
          <a:stretch/>
        </p:blipFill>
        <p:spPr>
          <a:xfrm>
            <a:off x="7826302" y="4453648"/>
            <a:ext cx="2276965" cy="162974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950" y="4453648"/>
            <a:ext cx="2172990" cy="162974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6"/>
          <a:srcRect b="14122"/>
          <a:stretch/>
        </p:blipFill>
        <p:spPr>
          <a:xfrm>
            <a:off x="3143672" y="2583064"/>
            <a:ext cx="1373412" cy="139175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9236" y="4440538"/>
            <a:ext cx="2409353" cy="1608243"/>
          </a:xfrm>
          <a:prstGeom prst="rect">
            <a:avLst/>
          </a:prstGeom>
        </p:spPr>
      </p:pic>
      <p:sp>
        <p:nvSpPr>
          <p:cNvPr id="7" name="Kertaa 6"/>
          <p:cNvSpPr/>
          <p:nvPr/>
        </p:nvSpPr>
        <p:spPr>
          <a:xfrm>
            <a:off x="2479831" y="4507987"/>
            <a:ext cx="1932545" cy="1798303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695A5D"/>
              </a:solidFill>
              <a:latin typeface="Arial"/>
            </a:endParaRPr>
          </a:p>
        </p:txBody>
      </p:sp>
      <p:sp>
        <p:nvSpPr>
          <p:cNvPr id="13" name="Kertaa 12"/>
          <p:cNvSpPr/>
          <p:nvPr/>
        </p:nvSpPr>
        <p:spPr>
          <a:xfrm>
            <a:off x="7508271" y="4187132"/>
            <a:ext cx="2921663" cy="220915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695A5D"/>
              </a:solidFill>
              <a:latin typeface="Arial"/>
            </a:endParaRPr>
          </a:p>
        </p:txBody>
      </p:sp>
      <p:sp>
        <p:nvSpPr>
          <p:cNvPr id="15" name="Kertaa 14"/>
          <p:cNvSpPr/>
          <p:nvPr/>
        </p:nvSpPr>
        <p:spPr>
          <a:xfrm>
            <a:off x="4996155" y="4341590"/>
            <a:ext cx="2564398" cy="1806136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695A5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96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6" name="Rectangle 26631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9692" y="354081"/>
            <a:ext cx="7706006" cy="2287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4200" dirty="0" err="1"/>
              <a:t>Juiceflasks</a:t>
            </a:r>
            <a:r>
              <a:rPr lang="en-US" sz="4200" dirty="0"/>
              <a:t> </a:t>
            </a:r>
            <a:r>
              <a:rPr lang="en-US" sz="4200" dirty="0" err="1"/>
              <a:t>karies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26637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77692" y="3119871"/>
            <a:ext cx="5221224" cy="332841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Juice drucket från en nappflaska orsakar hål oftast på barnets övertänder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Kaviteter kan undvikas med begränsning av juice, läsk och mjölk (barn över 1 år)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5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F6EB85-F4F3-8956-ABB4-1DE18373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09"/>
            <a:ext cx="10515600" cy="856187"/>
          </a:xfrm>
        </p:spPr>
        <p:txBody>
          <a:bodyPr/>
          <a:lstStyle/>
          <a:p>
            <a:r>
              <a:rPr lang="fi-FI" dirty="0"/>
              <a:t>                       </a:t>
            </a:r>
            <a:r>
              <a:rPr lang="fi-FI" dirty="0" err="1"/>
              <a:t>Sockermängder</a:t>
            </a:r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948BAD1-5583-E568-7CA6-53150056E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963469"/>
              </p:ext>
            </p:extLst>
          </p:nvPr>
        </p:nvGraphicFramePr>
        <p:xfrm>
          <a:off x="1842644" y="1142395"/>
          <a:ext cx="8506712" cy="4863963"/>
        </p:xfrm>
        <a:graphic>
          <a:graphicData uri="http://schemas.openxmlformats.org/drawingml/2006/table">
            <a:tbl>
              <a:tblPr/>
              <a:tblGrid>
                <a:gridCol w="4253356">
                  <a:extLst>
                    <a:ext uri="{9D8B030D-6E8A-4147-A177-3AD203B41FA5}">
                      <a16:colId xmlns:a16="http://schemas.microsoft.com/office/drawing/2014/main" val="3478056962"/>
                    </a:ext>
                  </a:extLst>
                </a:gridCol>
                <a:gridCol w="4253356">
                  <a:extLst>
                    <a:ext uri="{9D8B030D-6E8A-4147-A177-3AD203B41FA5}">
                      <a16:colId xmlns:a16="http://schemas.microsoft.com/office/drawing/2014/main" val="1383860357"/>
                    </a:ext>
                  </a:extLst>
                </a:gridCol>
              </a:tblGrid>
              <a:tr h="374151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1" dirty="0" err="1">
                          <a:solidFill>
                            <a:srgbClr val="FFFFFF"/>
                          </a:solidFill>
                          <a:effectLst/>
                        </a:rPr>
                        <a:t>produkt</a:t>
                      </a:r>
                      <a:endParaRPr lang="fi-FI" sz="15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3971" marR="73971" marT="36986" marB="369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1" dirty="0" err="1">
                          <a:solidFill>
                            <a:srgbClr val="FFFFFF"/>
                          </a:solidFill>
                          <a:effectLst/>
                        </a:rPr>
                        <a:t>Sockerbitar</a:t>
                      </a:r>
                      <a:endParaRPr lang="fi-FI" sz="15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3971" marR="73971" marT="36986" marB="369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52844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Läsk</a:t>
                      </a:r>
                      <a:r>
                        <a:rPr lang="fi-FI" sz="1500" dirty="0">
                          <a:effectLst/>
                        </a:rPr>
                        <a:t> 5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20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03372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>
                          <a:effectLst/>
                        </a:rPr>
                        <a:t>Juice 2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8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945308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Kandererad</a:t>
                      </a:r>
                      <a:r>
                        <a:rPr lang="fi-FI" sz="1500" dirty="0">
                          <a:effectLst/>
                        </a:rPr>
                        <a:t> juice 2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5,5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47850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Kakao</a:t>
                      </a:r>
                      <a:r>
                        <a:rPr lang="fi-FI" sz="1500" dirty="0">
                          <a:effectLst/>
                        </a:rPr>
                        <a:t> </a:t>
                      </a:r>
                      <a:r>
                        <a:rPr lang="fi-FI" sz="1500" dirty="0" err="1">
                          <a:effectLst/>
                        </a:rPr>
                        <a:t>dryck</a:t>
                      </a:r>
                      <a:r>
                        <a:rPr lang="fi-FI" sz="1500" dirty="0">
                          <a:effectLst/>
                        </a:rPr>
                        <a:t> 2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4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12625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Smaksatt</a:t>
                      </a:r>
                      <a:r>
                        <a:rPr lang="fi-FI" sz="1500" dirty="0">
                          <a:effectLst/>
                        </a:rPr>
                        <a:t> </a:t>
                      </a:r>
                      <a:r>
                        <a:rPr lang="fi-FI" sz="1500" dirty="0" err="1">
                          <a:effectLst/>
                        </a:rPr>
                        <a:t>yoghurt</a:t>
                      </a:r>
                      <a:r>
                        <a:rPr lang="fi-FI" sz="1500" dirty="0">
                          <a:effectLst/>
                        </a:rPr>
                        <a:t> 1,5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56051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Smaksatt</a:t>
                      </a:r>
                      <a:r>
                        <a:rPr lang="fi-FI" sz="1500" dirty="0">
                          <a:effectLst/>
                        </a:rPr>
                        <a:t> </a:t>
                      </a:r>
                      <a:r>
                        <a:rPr lang="fi-FI" sz="1500" dirty="0" err="1">
                          <a:effectLst/>
                        </a:rPr>
                        <a:t>fil</a:t>
                      </a:r>
                      <a:r>
                        <a:rPr lang="fi-FI" sz="1500" dirty="0">
                          <a:effectLst/>
                        </a:rPr>
                        <a:t> 2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45757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Glass</a:t>
                      </a:r>
                      <a:r>
                        <a:rPr lang="fi-FI" sz="1500" dirty="0">
                          <a:effectLst/>
                        </a:rPr>
                        <a:t> </a:t>
                      </a:r>
                      <a:r>
                        <a:rPr lang="fi-FI" sz="1500" dirty="0" err="1">
                          <a:effectLst/>
                        </a:rPr>
                        <a:t>strut</a:t>
                      </a:r>
                      <a:r>
                        <a:rPr lang="fi-FI" sz="1500" dirty="0">
                          <a:effectLst/>
                        </a:rPr>
                        <a:t> (</a:t>
                      </a:r>
                      <a:r>
                        <a:rPr lang="fi-FI" sz="1500" dirty="0" err="1">
                          <a:effectLst/>
                        </a:rPr>
                        <a:t>liten</a:t>
                      </a:r>
                      <a:r>
                        <a:rPr lang="fi-FI" sz="1500" dirty="0">
                          <a:effectLst/>
                        </a:rPr>
                        <a:t>)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7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782009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>
                          <a:effectLst/>
                        </a:rPr>
                        <a:t>3 st </a:t>
                      </a:r>
                      <a:r>
                        <a:rPr lang="fi-FI" sz="1500" dirty="0" err="1">
                          <a:effectLst/>
                        </a:rPr>
                        <a:t>Kex</a:t>
                      </a:r>
                      <a:r>
                        <a:rPr lang="fi-FI" sz="1500" dirty="0">
                          <a:effectLst/>
                        </a:rPr>
                        <a:t> </a:t>
                      </a:r>
                      <a:r>
                        <a:rPr lang="fi-FI" sz="1500" dirty="0" err="1">
                          <a:effectLst/>
                        </a:rPr>
                        <a:t>med</a:t>
                      </a:r>
                      <a:r>
                        <a:rPr lang="fi-FI" sz="1500" dirty="0">
                          <a:effectLst/>
                        </a:rPr>
                        <a:t> </a:t>
                      </a:r>
                      <a:r>
                        <a:rPr lang="fi-FI" sz="1500" dirty="0" err="1">
                          <a:effectLst/>
                        </a:rPr>
                        <a:t>fyllning</a:t>
                      </a:r>
                      <a:endParaRPr lang="fi-FI" sz="1500" dirty="0">
                        <a:effectLst/>
                      </a:endParaRP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8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1995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Lakritsstång</a:t>
                      </a:r>
                      <a:r>
                        <a:rPr lang="fi-FI" sz="1500" dirty="0">
                          <a:effectLst/>
                        </a:rPr>
                        <a:t> 40 g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807029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Chokladplatta</a:t>
                      </a:r>
                      <a:r>
                        <a:rPr lang="fi-FI" sz="1500" dirty="0">
                          <a:effectLst/>
                        </a:rPr>
                        <a:t> 50 g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12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13827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Lösgodis</a:t>
                      </a:r>
                      <a:r>
                        <a:rPr lang="fi-FI" sz="1500" dirty="0">
                          <a:effectLst/>
                        </a:rPr>
                        <a:t> 100 g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25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84825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 err="1">
                          <a:effectLst/>
                        </a:rPr>
                        <a:t>Russin</a:t>
                      </a:r>
                      <a:r>
                        <a:rPr lang="fi-FI" sz="1500" dirty="0">
                          <a:effectLst/>
                        </a:rPr>
                        <a:t> 100 g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>
                          <a:effectLst/>
                        </a:rPr>
                        <a:t>28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49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27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err="1"/>
              <a:t>Näring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210692" y="668399"/>
            <a:ext cx="4745599" cy="555040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E7D5F5A-D512-A4EE-1789-1627BCE20867}"/>
              </a:ext>
            </a:extLst>
          </p:cNvPr>
          <p:cNvSpPr txBox="1"/>
          <p:nvPr/>
        </p:nvSpPr>
        <p:spPr>
          <a:xfrm>
            <a:off x="9268610" y="1885426"/>
            <a:ext cx="25502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Frekventa snacks och drycker orsakar timmar av syraangrepp på tänderna.</a:t>
            </a:r>
          </a:p>
          <a:p>
            <a:endParaRPr lang="sv-SE" dirty="0"/>
          </a:p>
          <a:p>
            <a:r>
              <a:rPr lang="fi-FI" dirty="0" err="1"/>
              <a:t>Räddä</a:t>
            </a:r>
            <a:r>
              <a:rPr lang="fi-FI" dirty="0"/>
              <a:t> </a:t>
            </a:r>
            <a:r>
              <a:rPr lang="fi-FI" dirty="0" err="1"/>
              <a:t>din</a:t>
            </a:r>
            <a:r>
              <a:rPr lang="fi-FI" dirty="0"/>
              <a:t> </a:t>
            </a:r>
            <a:r>
              <a:rPr lang="fi-FI" dirty="0" err="1"/>
              <a:t>tänder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sv-SE" dirty="0"/>
          </a:p>
          <a:p>
            <a:r>
              <a:rPr lang="sv-SE" dirty="0"/>
              <a:t>Schemalägg söta/sura drycker och snacks till måltiderna.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60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Xylitol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>
          <a:xfrm>
            <a:off x="4965431" y="2438401"/>
            <a:ext cx="6586489" cy="349623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 med </a:t>
            </a:r>
            <a:r>
              <a:rPr lang="sv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tänder som håller på att bryta ut</a:t>
            </a: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störst nytta av användningen av </a:t>
            </a:r>
            <a:r>
              <a:rPr lang="sv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xylitol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Användningen rekommenderas omedelbart efter en måltid eller mellanmål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 äta </a:t>
            </a:r>
            <a:r>
              <a:rPr lang="sv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xylitol</a:t>
            </a: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tuggummi är ingen ersättning för att borsta tänderna!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 vars mödrar använde </a:t>
            </a:r>
            <a:r>
              <a:rPr lang="sv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xylitolpastiller</a:t>
            </a:r>
            <a:r>
              <a:rPr lang="sv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eller tuggummi 3-5 dagar i två år från och med att tänderna brutit ut har 70% mindre karies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/>
          <a:stretch/>
        </p:blipFill>
        <p:spPr>
          <a:xfrm>
            <a:off x="219782" y="-143425"/>
            <a:ext cx="4415809" cy="6532868"/>
          </a:xfrm>
          <a:prstGeom prst="rect">
            <a:avLst/>
          </a:prstGeom>
          <a:effectLst/>
        </p:spPr>
      </p:pic>
      <p:cxnSp>
        <p:nvCxnSpPr>
          <p:cNvPr id="27656" name="Straight Connector 2765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6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2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943100" y="372746"/>
            <a:ext cx="106045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/>
              <a:t>Utvecklingen</a:t>
            </a:r>
            <a:r>
              <a:rPr lang="fi-FI" dirty="0"/>
              <a:t> av </a:t>
            </a:r>
            <a:r>
              <a:rPr lang="fi-FI" dirty="0" err="1"/>
              <a:t>babytänder</a:t>
            </a:r>
            <a:endParaRPr lang="fi-FI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548" y="1621631"/>
            <a:ext cx="2357438" cy="1733550"/>
          </a:xfrm>
          <a:noFill/>
        </p:spPr>
      </p:pic>
      <p:sp>
        <p:nvSpPr>
          <p:cNvPr id="12292" name="Content Placeholder 3"/>
          <p:cNvSpPr>
            <a:spLocks noGrp="1"/>
          </p:cNvSpPr>
          <p:nvPr>
            <p:ph sz="half" idx="4294967295"/>
          </p:nvPr>
        </p:nvSpPr>
        <p:spPr>
          <a:xfrm>
            <a:off x="3737723" y="1704830"/>
            <a:ext cx="5958269" cy="2629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fi-FI" sz="2200" dirty="0"/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bilden är svarta tänderna mjölktänder, vita permanenta tänder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Utvecklingen av tänder börjar redan i sjätte embryonala veckan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fi-FI" sz="22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fi-FI" sz="2200" dirty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2" y="3624582"/>
            <a:ext cx="2356344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26111" y="1583054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dirty="0" err="1">
                <a:solidFill>
                  <a:srgbClr val="695A5D"/>
                </a:solidFill>
                <a:latin typeface="+mn-lt"/>
              </a:rPr>
              <a:t>Vid</a:t>
            </a:r>
            <a:r>
              <a:rPr lang="fi-FI" dirty="0">
                <a:solidFill>
                  <a:srgbClr val="695A5D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695A5D"/>
                </a:solidFill>
                <a:latin typeface="+mn-lt"/>
              </a:rPr>
              <a:t>födsel</a:t>
            </a:r>
            <a:endParaRPr lang="fi-FI" dirty="0">
              <a:solidFill>
                <a:srgbClr val="695A5D"/>
              </a:solidFill>
              <a:latin typeface="+mn-lt"/>
            </a:endParaRP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711042" y="5274946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695A5D"/>
                </a:solidFill>
                <a:latin typeface="+mn-lt"/>
              </a:rPr>
              <a:t>1 </a:t>
            </a:r>
            <a:r>
              <a:rPr lang="fi-FI" dirty="0" err="1">
                <a:solidFill>
                  <a:srgbClr val="695A5D"/>
                </a:solidFill>
                <a:latin typeface="+mn-lt"/>
              </a:rPr>
              <a:t>år</a:t>
            </a:r>
            <a:r>
              <a:rPr lang="fi-FI" dirty="0">
                <a:solidFill>
                  <a:srgbClr val="695A5D"/>
                </a:solidFill>
                <a:latin typeface="+mn-lt"/>
              </a:rPr>
              <a:t> (+-3 </a:t>
            </a:r>
            <a:r>
              <a:rPr lang="fi-FI" dirty="0" err="1">
                <a:solidFill>
                  <a:srgbClr val="695A5D"/>
                </a:solidFill>
                <a:latin typeface="+mn-lt"/>
              </a:rPr>
              <a:t>mån</a:t>
            </a:r>
            <a:r>
              <a:rPr lang="fi-FI" dirty="0">
                <a:solidFill>
                  <a:srgbClr val="695A5D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662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EF3330BA3D3145A605A36D01B378B0" ma:contentTypeVersion="10" ma:contentTypeDescription="Luo uusi asiakirja." ma:contentTypeScope="" ma:versionID="5566499b71974f7195b83ec7f500c871">
  <xsd:schema xmlns:xsd="http://www.w3.org/2001/XMLSchema" xmlns:xs="http://www.w3.org/2001/XMLSchema" xmlns:p="http://schemas.microsoft.com/office/2006/metadata/properties" xmlns:ns2="4f0c3142-cdff-409f-923e-52d679ad9081" xmlns:ns3="995f63e2-5108-49ad-bb97-c360d237c602" targetNamespace="http://schemas.microsoft.com/office/2006/metadata/properties" ma:root="true" ma:fieldsID="8d79c458c217df9aa36ea64a9f977fc5" ns2:_="" ns3:_="">
    <xsd:import namespace="4f0c3142-cdff-409f-923e-52d679ad9081"/>
    <xsd:import namespace="995f63e2-5108-49ad-bb97-c360d237c6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c3142-cdff-409f-923e-52d679ad90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f63e2-5108-49ad-bb97-c360d237c6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079D4E-AD72-48DC-88B1-AAF32F626B5A}"/>
</file>

<file path=customXml/itemProps2.xml><?xml version="1.0" encoding="utf-8"?>
<ds:datastoreItem xmlns:ds="http://schemas.openxmlformats.org/officeDocument/2006/customXml" ds:itemID="{2828033D-DBC3-4CDF-BED6-7410AC38C409}"/>
</file>

<file path=customXml/itemProps3.xml><?xml version="1.0" encoding="utf-8"?>
<ds:datastoreItem xmlns:ds="http://schemas.openxmlformats.org/officeDocument/2006/customXml" ds:itemID="{04F6F046-BD7E-4204-ABDE-A178976DACF2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772</Words>
  <Application>Microsoft Office PowerPoint</Application>
  <PresentationFormat>Laajakuva</PresentationFormat>
  <Paragraphs>139</Paragraphs>
  <Slides>16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Arial Nova</vt:lpstr>
      <vt:lpstr>Calibri</vt:lpstr>
      <vt:lpstr>Calibri Light</vt:lpstr>
      <vt:lpstr>Wingdings 2</vt:lpstr>
      <vt:lpstr>Office-teema</vt:lpstr>
      <vt:lpstr>Vaaleanpunainen-teema</vt:lpstr>
      <vt:lpstr>Munvård för en familj som väntar barn</vt:lpstr>
      <vt:lpstr>Föräldrarnas munvård</vt:lpstr>
      <vt:lpstr>Föräldrarnas munhygien</vt:lpstr>
      <vt:lpstr>PowerPoint-esitys</vt:lpstr>
      <vt:lpstr>”Juiceflasks karies”</vt:lpstr>
      <vt:lpstr>                       Sockermängder</vt:lpstr>
      <vt:lpstr>Näring</vt:lpstr>
      <vt:lpstr>Xylitol</vt:lpstr>
      <vt:lpstr>Utvecklingen av babytänder</vt:lpstr>
      <vt:lpstr>Utvecklingen av babytänder</vt:lpstr>
      <vt:lpstr>PowerPoint-esitys</vt:lpstr>
      <vt:lpstr>Bettets utveckling</vt:lpstr>
      <vt:lpstr>Fluor</vt:lpstr>
      <vt:lpstr>PowerPoint-esitys</vt:lpstr>
      <vt:lpstr>Barnets munvård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Ingelin, Anu</dc:creator>
  <cp:lastModifiedBy>Ingelin, Anu</cp:lastModifiedBy>
  <cp:revision>85</cp:revision>
  <dcterms:created xsi:type="dcterms:W3CDTF">2023-04-04T20:35:14Z</dcterms:created>
  <dcterms:modified xsi:type="dcterms:W3CDTF">2023-04-05T07:03:26Z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815241204</vt:i4>
  </property>
  <property fmtid="{D5CDD505-2E9C-101B-9397-08002B2CF9AE}" pid="3" name="_NewReviewCycle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2023-04-05T04:12:59Z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7905aa14-906d-47e2-b767-fea91efe0dbb</vt:lpwstr>
  </property>
  <property fmtid="{D5CDD505-2E9C-101B-9397-08002B2CF9AE}" pid="9" name="MSIP_Label_defa4170-0d19-0005-0004-bc88714345d2_ActionId">
    <vt:lpwstr>c2e6ee58-7789-4e06-aadb-22bb5a7a6f57</vt:lpwstr>
  </property>
  <property fmtid="{D5CDD505-2E9C-101B-9397-08002B2CF9AE}" pid="10" name="MSIP_Label_defa4170-0d19-0005-0004-bc88714345d2_ContentBits">
    <vt:lpwstr>0</vt:lpwstr>
  </property>
  <property fmtid="{D5CDD505-2E9C-101B-9397-08002B2CF9AE}" pid="11" name="_EmailSubject">
    <vt:lpwstr>perheille jaettava PP (odottavat perheet)</vt:lpwstr>
  </property>
  <property fmtid="{D5CDD505-2E9C-101B-9397-08002B2CF9AE}" pid="12" name="_AuthorEmail">
    <vt:lpwstr>Mari.Heinonen@itauusimaa.fi</vt:lpwstr>
  </property>
  <property fmtid="{D5CDD505-2E9C-101B-9397-08002B2CF9AE}" pid="13" name="_AuthorEmailDisplayName">
    <vt:lpwstr>Heinonen, Mari</vt:lpwstr>
  </property>
  <property fmtid="{D5CDD505-2E9C-101B-9397-08002B2CF9AE}" pid="14" name="_PreviousAdHocReviewCycleID">
    <vt:i4>1757623920</vt:i4>
  </property>
  <property fmtid="{D5CDD505-2E9C-101B-9397-08002B2CF9AE}" pid="15" name="ContentTypeId">
    <vt:lpwstr>0x01010078EF3330BA3D3145A605A36D01B378B0</vt:lpwstr>
  </property>
</Properties>
</file>